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2" r:id="rId2"/>
    <p:sldId id="358" r:id="rId3"/>
    <p:sldId id="281" r:id="rId4"/>
    <p:sldId id="282" r:id="rId5"/>
    <p:sldId id="267" r:id="rId6"/>
    <p:sldId id="324" r:id="rId7"/>
    <p:sldId id="335" r:id="rId8"/>
    <p:sldId id="322" r:id="rId9"/>
    <p:sldId id="321" r:id="rId10"/>
    <p:sldId id="337" r:id="rId11"/>
    <p:sldId id="336" r:id="rId12"/>
    <p:sldId id="334" r:id="rId13"/>
    <p:sldId id="318" r:id="rId14"/>
    <p:sldId id="325" r:id="rId15"/>
    <p:sldId id="329" r:id="rId16"/>
    <p:sldId id="330" r:id="rId17"/>
    <p:sldId id="331" r:id="rId18"/>
    <p:sldId id="332" r:id="rId19"/>
    <p:sldId id="353" r:id="rId20"/>
    <p:sldId id="338" r:id="rId21"/>
    <p:sldId id="352" r:id="rId22"/>
    <p:sldId id="349" r:id="rId23"/>
    <p:sldId id="339" r:id="rId24"/>
    <p:sldId id="340" r:id="rId25"/>
    <p:sldId id="354" r:id="rId26"/>
    <p:sldId id="355" r:id="rId27"/>
    <p:sldId id="356" r:id="rId28"/>
    <p:sldId id="357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9954CC"/>
    <a:srgbClr val="FF7575"/>
    <a:srgbClr val="FF5050"/>
    <a:srgbClr val="D6A300"/>
    <a:srgbClr val="DEA900"/>
    <a:srgbClr val="009AD0"/>
    <a:srgbClr val="008A3E"/>
    <a:srgbClr val="F6F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182" autoAdjust="0"/>
  </p:normalViewPr>
  <p:slideViewPr>
    <p:cSldViewPr>
      <p:cViewPr>
        <p:scale>
          <a:sx n="110" d="100"/>
          <a:sy n="110" d="100"/>
        </p:scale>
        <p:origin x="-165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81089-435F-46C2-A5FC-F56AA0748794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BF2E1-D9EC-466A-A8B3-F3B4A2A9BC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1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dirty="0" smtClean="0">
                <a:solidFill>
                  <a:srgbClr val="0000FF"/>
                </a:solidFill>
              </a:rPr>
              <a:t>The numerical values under each component indicate the level of contribution (worked out statistically) using the received data results for each Priority question. </a:t>
            </a:r>
          </a:p>
          <a:p>
            <a:endParaRPr lang="en-GB" sz="500" b="1" dirty="0" smtClean="0">
              <a:solidFill>
                <a:srgbClr val="0000FF"/>
              </a:solidFill>
            </a:endParaRPr>
          </a:p>
          <a:p>
            <a:r>
              <a:rPr lang="en-GB" sz="1200" b="1" dirty="0" smtClean="0">
                <a:solidFill>
                  <a:srgbClr val="0000FF"/>
                </a:solidFill>
              </a:rPr>
              <a:t>In the above chart, Component 1 has a value of 0.874 for Question 3 – Public Transport Services; and for Question 2 – Employment Opportunities, a value of 0.862.  These are significantly high and therefore characterise the nature of Component 1, or put another way provide Component 1 with its characteristic flavour. </a:t>
            </a:r>
          </a:p>
          <a:p>
            <a:endParaRPr lang="en-GB" sz="500" b="1" dirty="0" smtClean="0">
              <a:solidFill>
                <a:srgbClr val="0000FF"/>
              </a:solidFill>
            </a:endParaRPr>
          </a:p>
          <a:p>
            <a:r>
              <a:rPr lang="en-GB" sz="1200" b="1" dirty="0" smtClean="0">
                <a:solidFill>
                  <a:srgbClr val="0000FF"/>
                </a:solidFill>
              </a:rPr>
              <a:t>Likewise Component 2 has higher values for the Priority Questions 6, 8, 5, 4 and 7 and is being characterised (or flavoured), through the received data results.  The same also applies to Components 3 with a high value of 0.922 and Component 4 with a high value of 0.922.  Components 5 and 6 exhibit no high values and are flavourless.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http://www.jkp-ads.com/download.asp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Beach	72%     Maintain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 beaches to the highest  standards.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Outdoors	63%     Maintain local green spaces to high standards.</a:t>
            </a:r>
          </a:p>
          <a:p>
            <a:r>
              <a:rPr lang="en-GB" sz="1200" b="1" dirty="0" smtClean="0"/>
              <a:t>Health	62%     Provision of health and social care services.</a:t>
            </a:r>
          </a:p>
          <a:p>
            <a:r>
              <a:rPr lang="en-GB" sz="1200" b="1" dirty="0" smtClean="0"/>
              <a:t>Elderly	54%     Develop support networks for older people.</a:t>
            </a:r>
          </a:p>
          <a:p>
            <a:r>
              <a:rPr lang="en-GB" sz="1200" b="1" dirty="0" smtClean="0"/>
              <a:t>Transport	51%     Better and cheaper transport to-and-from Ventnor.</a:t>
            </a:r>
          </a:p>
          <a:p>
            <a:r>
              <a:rPr lang="en-GB" sz="1200" b="1" dirty="0" smtClean="0"/>
              <a:t>Young	48%     More opportunities for Ventnor's young people.</a:t>
            </a:r>
          </a:p>
          <a:p>
            <a:r>
              <a:rPr lang="en-GB" sz="1200" b="1" dirty="0" smtClean="0"/>
              <a:t>Housing	44%     Affordable and decent housing for local people.</a:t>
            </a:r>
          </a:p>
          <a:p>
            <a:r>
              <a:rPr lang="en-GB" sz="1200" b="1" dirty="0" smtClean="0"/>
              <a:t>Parking	42%     Manage and operate a selection of local car parks.</a:t>
            </a:r>
          </a:p>
          <a:p>
            <a:r>
              <a:rPr lang="en-GB" sz="1200" b="1" dirty="0" smtClean="0"/>
              <a:t>Business	41%     Opportunities and support for new and local business.</a:t>
            </a:r>
          </a:p>
          <a:p>
            <a:r>
              <a:rPr lang="en-GB" sz="1200" b="1" dirty="0" smtClean="0"/>
              <a:t>Jobs	35%     Improve local job access and employer training provision.</a:t>
            </a:r>
          </a:p>
          <a:p>
            <a:r>
              <a:rPr lang="en-GB" sz="1200" b="1" dirty="0" smtClean="0"/>
              <a:t>Space	25%     Foster</a:t>
            </a:r>
            <a:r>
              <a:rPr lang="en-GB" sz="1200" b="1" baseline="0" dirty="0" smtClean="0"/>
              <a:t> a community space in Upper Ventnor.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arkspaceconsulting.co.uk/wp-content/uploads/2014/09/ventn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5857892"/>
            <a:ext cx="825012" cy="82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142" y="357166"/>
            <a:ext cx="8160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2015 Our Place Survey Results for Ventnor</a:t>
            </a:r>
            <a:endParaRPr lang="en-GB" sz="32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9" name="Picture 5" descr="http://www.isleofwight.co.uk/content/locations/images/large/4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42" y="1300776"/>
            <a:ext cx="6834182" cy="42713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0970" y="5929330"/>
            <a:ext cx="3144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Survey: Investigation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Priorities to Projects Matching - 3 of 3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71472" y="928669"/>
            <a:ext cx="8039867" cy="5537874"/>
            <a:chOff x="571472" y="928669"/>
            <a:chExt cx="8039867" cy="553787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928669"/>
              <a:ext cx="8039867" cy="5537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91623" y="950834"/>
              <a:ext cx="1243849" cy="265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TextBox 15"/>
          <p:cNvSpPr txBox="1"/>
          <p:nvPr/>
        </p:nvSpPr>
        <p:spPr>
          <a:xfrm>
            <a:off x="3500430" y="4214818"/>
            <a:ext cx="2214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9954CC"/>
                </a:solidFill>
              </a:rPr>
              <a:t>Statistically combined, the two charts are very close.</a:t>
            </a:r>
          </a:p>
          <a:p>
            <a:pPr algn="ctr"/>
            <a:endParaRPr lang="en-GB" sz="1400" b="1" dirty="0" smtClean="0">
              <a:solidFill>
                <a:srgbClr val="9954CC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9954CC"/>
                </a:solidFill>
              </a:rPr>
              <a:t>The slopes of the trend lines are almost identical.</a:t>
            </a:r>
          </a:p>
          <a:p>
            <a:pPr algn="ctr"/>
            <a:endParaRPr lang="en-GB" sz="1400" b="1" dirty="0" smtClean="0">
              <a:solidFill>
                <a:srgbClr val="9954CC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9954CC"/>
                </a:solidFill>
              </a:rPr>
              <a:t>The people across Ventnor are thinking the same way.</a:t>
            </a:r>
            <a:endParaRPr lang="en-GB" sz="1400" b="1" dirty="0">
              <a:solidFill>
                <a:srgbClr val="9954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Priority Data Flavours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Priority Data  Essence Across Ventnor - 1 of 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40338" y="857232"/>
            <a:ext cx="8103628" cy="5715040"/>
            <a:chOff x="540338" y="857232"/>
            <a:chExt cx="8103628" cy="5715040"/>
          </a:xfrm>
        </p:grpSpPr>
        <p:pic>
          <p:nvPicPr>
            <p:cNvPr id="6861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54982" y="857232"/>
              <a:ext cx="5388984" cy="571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8614" name="Picture 6" descr="http://www.coldstonecreamery.com/assets/img/products/signaturecakes/signature-cakes-strawberrypassio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0338" y="857232"/>
              <a:ext cx="1817547" cy="1500198"/>
            </a:xfrm>
            <a:prstGeom prst="rect">
              <a:avLst/>
            </a:prstGeom>
            <a:noFill/>
          </p:spPr>
        </p:pic>
        <p:pic>
          <p:nvPicPr>
            <p:cNvPr id="68616" name="Picture 8" descr="http://velvetladyvintage.files.wordpress.com/2013/02/no-5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935" y="4929198"/>
              <a:ext cx="1643074" cy="1643074"/>
            </a:xfrm>
            <a:prstGeom prst="rect">
              <a:avLst/>
            </a:prstGeom>
            <a:noFill/>
          </p:spPr>
        </p:pic>
        <p:pic>
          <p:nvPicPr>
            <p:cNvPr id="68618" name="Picture 10" descr="http://maggieswine.com/wp-content/uploads/2013/02/White_Wine-_in_a_Proper_Glass_1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9125" y="2725270"/>
              <a:ext cx="991617" cy="179703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Priority Data Essence Across Ventnor - 2 of 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2844" y="857232"/>
            <a:ext cx="3000395" cy="2603959"/>
            <a:chOff x="285720" y="857232"/>
            <a:chExt cx="3000396" cy="2603959"/>
          </a:xfrm>
        </p:grpSpPr>
        <p:sp>
          <p:nvSpPr>
            <p:cNvPr id="7" name="Rectangle 6"/>
            <p:cNvSpPr/>
            <p:nvPr/>
          </p:nvSpPr>
          <p:spPr>
            <a:xfrm>
              <a:off x="285720" y="1214422"/>
              <a:ext cx="3000396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350" b="1" dirty="0" smtClean="0"/>
                <a:t>Q1   -  Local Access to Health Services.</a:t>
              </a:r>
            </a:p>
            <a:p>
              <a:r>
                <a:rPr lang="en-GB" sz="1350" b="1" dirty="0" smtClean="0"/>
                <a:t>Q2   -  Employment Opportunities.</a:t>
              </a:r>
            </a:p>
            <a:p>
              <a:r>
                <a:rPr lang="en-GB" sz="1350" b="1" dirty="0" smtClean="0"/>
                <a:t>Q3   -  Public Transport Services.</a:t>
              </a:r>
            </a:p>
            <a:p>
              <a:r>
                <a:rPr lang="en-GB" sz="1350" b="1" dirty="0" smtClean="0"/>
                <a:t>Q4   -  Leisure, Arts and Culture.</a:t>
              </a:r>
            </a:p>
            <a:p>
              <a:r>
                <a:rPr lang="en-GB" sz="1350" b="1" dirty="0" smtClean="0"/>
                <a:t>Q5   -  Sports Activities.</a:t>
              </a:r>
            </a:p>
            <a:p>
              <a:r>
                <a:rPr lang="en-GB" sz="1350" b="1" dirty="0" smtClean="0"/>
                <a:t>Q6   -  Provision for Young Children.</a:t>
              </a:r>
            </a:p>
            <a:p>
              <a:r>
                <a:rPr lang="en-GB" sz="1350" b="1" dirty="0" smtClean="0"/>
                <a:t>Q7   -  Provision for Teenagers.</a:t>
              </a:r>
            </a:p>
            <a:p>
              <a:r>
                <a:rPr lang="en-GB" sz="1350" b="1" dirty="0" smtClean="0"/>
                <a:t>Q8   -  Support for Older People.</a:t>
              </a:r>
            </a:p>
            <a:p>
              <a:r>
                <a:rPr lang="en-GB" sz="1350" b="1" dirty="0" smtClean="0"/>
                <a:t>Q9   -  Cleanliness of Public Spaces.</a:t>
              </a:r>
            </a:p>
            <a:p>
              <a:r>
                <a:rPr lang="en-GB" sz="1350" b="1" dirty="0" smtClean="0"/>
                <a:t>Q10 -  Sense of Community.</a:t>
              </a:r>
              <a:endParaRPr lang="en-GB" sz="135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720" y="857232"/>
              <a:ext cx="2173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3399"/>
                  </a:solidFill>
                </a:rPr>
                <a:t>Section A - Priorities</a:t>
              </a:r>
              <a:endParaRPr lang="en-GB" b="1" dirty="0">
                <a:solidFill>
                  <a:srgbClr val="FF3399"/>
                </a:solidFill>
              </a:endParaRPr>
            </a:p>
          </p:txBody>
        </p:sp>
      </p:grp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590" y="2285992"/>
            <a:ext cx="5802712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143372" y="292893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3399"/>
                </a:solidFill>
              </a:rPr>
              <a:t>Is Critically Important – Component 1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450057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3399"/>
                </a:solidFill>
              </a:rPr>
              <a:t>Seems Very Important – Component 2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492919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3399"/>
                </a:solidFill>
              </a:rPr>
              <a:t>Is Important – Component 3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4942" y="535782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3399"/>
                </a:solidFill>
              </a:rPr>
              <a:t>Seems Important – Component 4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94400" y="2980800"/>
            <a:ext cx="214314" cy="214314"/>
          </a:xfrm>
          <a:prstGeom prst="ellipse">
            <a:avLst/>
          </a:prstGeom>
          <a:noFill/>
          <a:ln w="254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276800" y="5349600"/>
            <a:ext cx="214314" cy="214314"/>
          </a:xfrm>
          <a:prstGeom prst="ellipse">
            <a:avLst/>
          </a:prstGeom>
          <a:noFill/>
          <a:ln w="254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759200" y="5616000"/>
            <a:ext cx="214314" cy="214314"/>
          </a:xfrm>
          <a:prstGeom prst="ellipse">
            <a:avLst/>
          </a:prstGeom>
          <a:noFill/>
          <a:ln w="254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245200" y="5731200"/>
            <a:ext cx="214314" cy="214314"/>
          </a:xfrm>
          <a:prstGeom prst="ellipse">
            <a:avLst/>
          </a:prstGeom>
          <a:noFill/>
          <a:ln w="254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214810" y="164305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3399"/>
                </a:solidFill>
              </a:rPr>
              <a:t>What is the Essence of the Data?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282" y="4094812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3399"/>
                </a:solidFill>
              </a:rPr>
              <a:t>Looks Like</a:t>
            </a:r>
          </a:p>
          <a:p>
            <a:pPr algn="ctr"/>
            <a:r>
              <a:rPr lang="en-GB" b="1" dirty="0" smtClean="0">
                <a:solidFill>
                  <a:srgbClr val="FF3399"/>
                </a:solidFill>
              </a:rPr>
              <a:t>4 Components Out of 10</a:t>
            </a:r>
          </a:p>
          <a:p>
            <a:pPr algn="ctr"/>
            <a:r>
              <a:rPr lang="en-GB" b="1" dirty="0" smtClean="0">
                <a:solidFill>
                  <a:srgbClr val="FF3399"/>
                </a:solidFill>
              </a:rPr>
              <a:t>Are Involved</a:t>
            </a:r>
          </a:p>
          <a:p>
            <a:pPr algn="ctr"/>
            <a:endParaRPr lang="en-GB" b="1" dirty="0" smtClean="0">
              <a:solidFill>
                <a:srgbClr val="FF3399"/>
              </a:solidFill>
            </a:endParaRPr>
          </a:p>
          <a:p>
            <a:pPr algn="ctr"/>
            <a:r>
              <a:rPr lang="en-GB" b="1" dirty="0" smtClean="0">
                <a:solidFill>
                  <a:srgbClr val="FF3399"/>
                </a:solidFill>
              </a:rPr>
              <a:t>(Principal Components)</a:t>
            </a:r>
            <a:endParaRPr lang="en-GB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Priority Data Flavour Across Ventnor - 3 of 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2844" y="857232"/>
            <a:ext cx="3000395" cy="2603959"/>
            <a:chOff x="285720" y="857232"/>
            <a:chExt cx="3000396" cy="2603959"/>
          </a:xfrm>
        </p:grpSpPr>
        <p:sp>
          <p:nvSpPr>
            <p:cNvPr id="5" name="Rectangle 4"/>
            <p:cNvSpPr/>
            <p:nvPr/>
          </p:nvSpPr>
          <p:spPr>
            <a:xfrm>
              <a:off x="285720" y="1214422"/>
              <a:ext cx="3000396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350" b="1" dirty="0" smtClean="0"/>
                <a:t>Q1   -  Local Access to Health Services.</a:t>
              </a:r>
            </a:p>
            <a:p>
              <a:r>
                <a:rPr lang="en-GB" sz="1350" b="1" dirty="0" smtClean="0"/>
                <a:t>Q2   -  Employment Opportunities.</a:t>
              </a:r>
            </a:p>
            <a:p>
              <a:r>
                <a:rPr lang="en-GB" sz="1350" b="1" dirty="0" smtClean="0"/>
                <a:t>Q3   -  Public Transport Services.</a:t>
              </a:r>
            </a:p>
            <a:p>
              <a:r>
                <a:rPr lang="en-GB" sz="1350" b="1" dirty="0" smtClean="0"/>
                <a:t>Q4   -  Leisure, Arts and Culture.</a:t>
              </a:r>
            </a:p>
            <a:p>
              <a:r>
                <a:rPr lang="en-GB" sz="1350" b="1" dirty="0" smtClean="0"/>
                <a:t>Q5   -  Sports Activities.</a:t>
              </a:r>
            </a:p>
            <a:p>
              <a:r>
                <a:rPr lang="en-GB" sz="1350" b="1" dirty="0" smtClean="0"/>
                <a:t>Q6   -  Provision for Young Children.</a:t>
              </a:r>
            </a:p>
            <a:p>
              <a:r>
                <a:rPr lang="en-GB" sz="1350" b="1" dirty="0" smtClean="0"/>
                <a:t>Q7   -  Provision for Teenagers.</a:t>
              </a:r>
            </a:p>
            <a:p>
              <a:r>
                <a:rPr lang="en-GB" sz="1350" b="1" dirty="0" smtClean="0"/>
                <a:t>Q8   -  Support for Older People.</a:t>
              </a:r>
            </a:p>
            <a:p>
              <a:r>
                <a:rPr lang="en-GB" sz="1350" b="1" dirty="0" smtClean="0"/>
                <a:t>Q9   -  Cleanliness of Public Spaces.</a:t>
              </a:r>
            </a:p>
            <a:p>
              <a:r>
                <a:rPr lang="en-GB" sz="1350" b="1" dirty="0" smtClean="0"/>
                <a:t>Q10 -  Sense of Community.</a:t>
              </a:r>
              <a:endParaRPr lang="en-GB" sz="135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720" y="857232"/>
              <a:ext cx="2173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3399"/>
                  </a:solidFill>
                </a:rPr>
                <a:t>Section A - Priorities</a:t>
              </a:r>
              <a:endParaRPr lang="en-GB" b="1" dirty="0">
                <a:solidFill>
                  <a:srgbClr val="FF3399"/>
                </a:solidFill>
              </a:endParaRPr>
            </a:p>
          </p:txBody>
        </p:sp>
      </p:grp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071810"/>
            <a:ext cx="58102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714744" y="2214554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3399"/>
                </a:solidFill>
              </a:rPr>
              <a:t>Just taking the first 2 components, let’s see what happens when charted on two axes.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214818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3399"/>
                </a:solidFill>
              </a:rPr>
              <a:t>Where do the data results for the Priority questions go on the chart?</a:t>
            </a:r>
            <a:endParaRPr lang="en-GB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Priority Data Flavour Across Ventnor - 4 of 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142844" y="857232"/>
            <a:ext cx="3000395" cy="2603959"/>
            <a:chOff x="285720" y="857232"/>
            <a:chExt cx="3000396" cy="2603959"/>
          </a:xfrm>
        </p:grpSpPr>
        <p:sp>
          <p:nvSpPr>
            <p:cNvPr id="5" name="Rectangle 4"/>
            <p:cNvSpPr/>
            <p:nvPr/>
          </p:nvSpPr>
          <p:spPr>
            <a:xfrm>
              <a:off x="285720" y="1214422"/>
              <a:ext cx="3000396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350" b="1" dirty="0" smtClean="0"/>
                <a:t>Q1   -  Local Access to Health Services.</a:t>
              </a:r>
            </a:p>
            <a:p>
              <a:r>
                <a:rPr lang="en-GB" sz="1350" b="1" dirty="0" smtClean="0"/>
                <a:t>Q2   -  Employment Opportunities.</a:t>
              </a:r>
            </a:p>
            <a:p>
              <a:r>
                <a:rPr lang="en-GB" sz="1350" b="1" dirty="0" smtClean="0"/>
                <a:t>Q3   -  Public Transport Services.</a:t>
              </a:r>
            </a:p>
            <a:p>
              <a:r>
                <a:rPr lang="en-GB" sz="1350" b="1" dirty="0" smtClean="0"/>
                <a:t>Q4   -  Leisure, Arts and Culture.</a:t>
              </a:r>
            </a:p>
            <a:p>
              <a:r>
                <a:rPr lang="en-GB" sz="1350" b="1" dirty="0" smtClean="0"/>
                <a:t>Q5   -  Sports Activities.</a:t>
              </a:r>
            </a:p>
            <a:p>
              <a:r>
                <a:rPr lang="en-GB" sz="1350" b="1" dirty="0" smtClean="0"/>
                <a:t>Q6   -  Provision for Young Children.</a:t>
              </a:r>
            </a:p>
            <a:p>
              <a:r>
                <a:rPr lang="en-GB" sz="1350" b="1" dirty="0" smtClean="0"/>
                <a:t>Q7   -  Provision for Teenagers.</a:t>
              </a:r>
            </a:p>
            <a:p>
              <a:r>
                <a:rPr lang="en-GB" sz="1350" b="1" dirty="0" smtClean="0"/>
                <a:t>Q8   -  Support for Older People.</a:t>
              </a:r>
            </a:p>
            <a:p>
              <a:r>
                <a:rPr lang="en-GB" sz="1350" b="1" dirty="0" smtClean="0"/>
                <a:t>Q9   -  Cleanliness of Public Spaces.</a:t>
              </a:r>
            </a:p>
            <a:p>
              <a:r>
                <a:rPr lang="en-GB" sz="1350" b="1" dirty="0" smtClean="0"/>
                <a:t>Q10 -  Sense of Community.</a:t>
              </a:r>
              <a:endParaRPr lang="en-GB" sz="135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720" y="857232"/>
              <a:ext cx="2173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3399"/>
                  </a:solidFill>
                </a:rPr>
                <a:t>Section A - Priorities</a:t>
              </a:r>
              <a:endParaRPr lang="en-GB" b="1" dirty="0">
                <a:solidFill>
                  <a:srgbClr val="FF3399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14744" y="1496785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3399"/>
                </a:solidFill>
              </a:rPr>
              <a:t>Now let’s take the first 3  principle components, and see what happens.</a:t>
            </a:r>
            <a:endParaRPr lang="en-GB" b="1" dirty="0">
              <a:solidFill>
                <a:srgbClr val="FF3399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341181"/>
            <a:ext cx="5630860" cy="424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Priority Data Flavours Across Ventnor - 5 of 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1214422"/>
            <a:ext cx="30003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 smtClean="0"/>
              <a:t>Q1   -  Local Access to Health Services.</a:t>
            </a:r>
          </a:p>
          <a:p>
            <a:r>
              <a:rPr lang="en-GB" sz="1350" b="1" dirty="0" smtClean="0"/>
              <a:t>Q2   -  Employment Opportunities.</a:t>
            </a:r>
          </a:p>
          <a:p>
            <a:r>
              <a:rPr lang="en-GB" sz="1350" b="1" dirty="0" smtClean="0"/>
              <a:t>Q3   -  Public Transport Services.</a:t>
            </a:r>
          </a:p>
          <a:p>
            <a:r>
              <a:rPr lang="en-GB" sz="1350" b="1" dirty="0" smtClean="0"/>
              <a:t>Q4   -  Leisure, Arts and Culture.</a:t>
            </a:r>
          </a:p>
          <a:p>
            <a:r>
              <a:rPr lang="en-GB" sz="1350" b="1" dirty="0" smtClean="0"/>
              <a:t>Q5   -  Sports Activities.</a:t>
            </a:r>
          </a:p>
          <a:p>
            <a:r>
              <a:rPr lang="en-GB" sz="1350" b="1" dirty="0" smtClean="0"/>
              <a:t>Q6   -  Provision for Young Children.</a:t>
            </a:r>
          </a:p>
          <a:p>
            <a:r>
              <a:rPr lang="en-GB" sz="1350" b="1" dirty="0" smtClean="0"/>
              <a:t>Q7   -  Provision for Teenagers.</a:t>
            </a:r>
          </a:p>
          <a:p>
            <a:r>
              <a:rPr lang="en-GB" sz="1350" b="1" dirty="0" smtClean="0"/>
              <a:t>Q8   -  Support for Older People.</a:t>
            </a:r>
          </a:p>
          <a:p>
            <a:r>
              <a:rPr lang="en-GB" sz="1350" b="1" dirty="0" smtClean="0"/>
              <a:t>Q9   -  Cleanliness of Public Spaces.</a:t>
            </a:r>
          </a:p>
          <a:p>
            <a:r>
              <a:rPr lang="en-GB" sz="1350" b="1" dirty="0" smtClean="0"/>
              <a:t>Q10 -  Sense of Community.</a:t>
            </a:r>
            <a:endParaRPr lang="en-GB" sz="135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857232"/>
            <a:ext cx="217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3399"/>
                </a:solidFill>
              </a:rPr>
              <a:t>Section A - Priorities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1496785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3399"/>
                </a:solidFill>
              </a:rPr>
              <a:t>Now let’s take all 10 principle components,</a:t>
            </a:r>
          </a:p>
          <a:p>
            <a:pPr algn="ctr"/>
            <a:r>
              <a:rPr lang="en-GB" b="1" dirty="0" smtClean="0">
                <a:solidFill>
                  <a:srgbClr val="FF3399"/>
                </a:solidFill>
              </a:rPr>
              <a:t>and see the subtle changes to the 3D chart.</a:t>
            </a:r>
            <a:endParaRPr lang="en-GB" b="1" dirty="0">
              <a:solidFill>
                <a:srgbClr val="FF3399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800" y="2340000"/>
            <a:ext cx="5639325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Priority Data Flavour Across Ventnor - 5 of 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419" y="858361"/>
            <a:ext cx="8723299" cy="307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928662" y="4572008"/>
            <a:ext cx="735811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b="1" dirty="0" smtClean="0">
              <a:solidFill>
                <a:srgbClr val="FF3399"/>
              </a:solidFill>
            </a:endParaRPr>
          </a:p>
          <a:p>
            <a:r>
              <a:rPr lang="en-GB" b="1" dirty="0" smtClean="0">
                <a:solidFill>
                  <a:srgbClr val="FF3399"/>
                </a:solidFill>
              </a:rPr>
              <a:t>Having a peek underneath the bonnet...  </a:t>
            </a:r>
          </a:p>
          <a:p>
            <a:r>
              <a:rPr lang="en-GB" b="1" dirty="0" smtClean="0">
                <a:solidFill>
                  <a:srgbClr val="FF3399"/>
                </a:solidFill>
              </a:rPr>
              <a:t>	</a:t>
            </a:r>
          </a:p>
          <a:p>
            <a:r>
              <a:rPr lang="en-GB" b="1" dirty="0" smtClean="0">
                <a:solidFill>
                  <a:srgbClr val="FF3399"/>
                </a:solidFill>
              </a:rPr>
              <a:t>	We find they are just numbers in columns.  Let’s explain them.</a:t>
            </a:r>
          </a:p>
          <a:p>
            <a:endParaRPr lang="en-GB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Priority Data Flavours Across Ventnor - 6 of 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55" y="573091"/>
            <a:ext cx="8756074" cy="614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643570" y="785794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These are the suggested underlying characteristics for each principle component.</a:t>
            </a:r>
          </a:p>
          <a:p>
            <a:pPr algn="ctr"/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Note how they can change as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the components increase. 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Priority Data Flavours Across Ventnor - 7 of 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51816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857884" y="1857364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Do these Principal Component Flavours</a:t>
            </a:r>
          </a:p>
          <a:p>
            <a:pPr algn="ctr"/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</a:rPr>
              <a:t>ring any bells?</a:t>
            </a: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600" y="4399200"/>
            <a:ext cx="728667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latin typeface="Palatino Linotype" pitchFamily="18" charset="0"/>
              </a:rPr>
              <a:t>Health,</a:t>
            </a:r>
          </a:p>
          <a:p>
            <a:r>
              <a:rPr lang="en-GB" sz="2800" b="1" dirty="0" smtClean="0">
                <a:solidFill>
                  <a:srgbClr val="0000FF"/>
                </a:solidFill>
                <a:latin typeface="Palatino Linotype" pitchFamily="18" charset="0"/>
              </a:rPr>
              <a:t>	Wellbeing,</a:t>
            </a:r>
          </a:p>
          <a:p>
            <a:r>
              <a:rPr lang="en-GB" sz="2800" b="1" dirty="0" smtClean="0">
                <a:solidFill>
                  <a:srgbClr val="0000FF"/>
                </a:solidFill>
                <a:latin typeface="Palatino Linotype" pitchFamily="18" charset="0"/>
              </a:rPr>
              <a:t>		Economic Prosperity</a:t>
            </a:r>
          </a:p>
          <a:p>
            <a:r>
              <a:rPr lang="en-GB" sz="2800" b="1" dirty="0" smtClean="0">
                <a:solidFill>
                  <a:srgbClr val="0000FF"/>
                </a:solidFill>
                <a:latin typeface="Palatino Linotype" pitchFamily="18" charset="0"/>
              </a:rPr>
              <a:t>			And Community Capacity</a:t>
            </a:r>
            <a:endParaRPr lang="en-GB" sz="2800" b="1" dirty="0">
              <a:solidFill>
                <a:srgbClr val="0000FF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214422"/>
            <a:ext cx="350046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Priorities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Facilities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Opportunities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Engagement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Projects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Investigation</a:t>
            </a: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____________________</a:t>
            </a:r>
          </a:p>
          <a:p>
            <a:endParaRPr lang="en-GB" sz="16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Comments</a:t>
            </a: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Postcodes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Presentations Available:  Detailed Results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1731711"/>
            <a:ext cx="2936638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2015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Our Place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Survey Results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For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Ventnor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Postcode Evaluations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Postcode Areas of Ventnor - 1 of 4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14445"/>
            <a:ext cx="6715172" cy="495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00562" y="2643182"/>
            <a:ext cx="27495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Sector: PO38 3</a:t>
            </a:r>
          </a:p>
          <a:p>
            <a:pPr algn="ctr"/>
            <a:r>
              <a:rPr lang="en-GB" dirty="0" smtClean="0"/>
              <a:t>(165 postcodes, 156 active)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3997115"/>
            <a:ext cx="27495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Sector: PO38 2</a:t>
            </a:r>
          </a:p>
          <a:p>
            <a:pPr algn="ctr"/>
            <a:r>
              <a:rPr lang="en-GB" dirty="0" smtClean="0"/>
              <a:t>(190 postcodes, 168 active)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4500570"/>
            <a:ext cx="27495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Sector: PO38 1</a:t>
            </a:r>
          </a:p>
          <a:p>
            <a:pPr algn="ctr"/>
            <a:r>
              <a:rPr lang="en-GB" dirty="0" smtClean="0"/>
              <a:t>(319 postcodes, 260 active)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786454"/>
            <a:ext cx="5408853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bg2">
                    <a:lumMod val="50000"/>
                  </a:schemeClr>
                </a:solidFill>
              </a:rPr>
              <a:t>Sector: PO38 9</a:t>
            </a:r>
          </a:p>
          <a:p>
            <a:r>
              <a:rPr lang="en-GB" sz="1100" dirty="0" smtClean="0"/>
              <a:t>(38 postcodes, 5 active)</a:t>
            </a:r>
          </a:p>
          <a:p>
            <a:r>
              <a:rPr lang="en-GB" sz="1100" dirty="0" smtClean="0"/>
              <a:t>Postcode:PO38 9AW Approx address:11 Church Street, Ventnor, Isle of Wight PO38 1SL, UK</a:t>
            </a:r>
            <a:br>
              <a:rPr lang="en-GB" sz="1100" dirty="0" smtClean="0"/>
            </a:br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Span of Postcode Area PO38 - 2 of 4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200" y="1500174"/>
            <a:ext cx="848051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Postcodes - Surveys Returned - 3 of 4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800" y="856800"/>
            <a:ext cx="652726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800" y="3756871"/>
            <a:ext cx="6526800" cy="286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7643834" y="1428736"/>
            <a:ext cx="13062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16 Known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Upper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Postcodes</a:t>
            </a:r>
          </a:p>
          <a:p>
            <a:pPr algn="ctr"/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100 Surveys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43834" y="4286256"/>
            <a:ext cx="13062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24 Known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Town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Postcodes</a:t>
            </a:r>
          </a:p>
          <a:p>
            <a:pPr algn="ctr"/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100 Surveys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37110" y="4071942"/>
            <a:ext cx="27495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Sector: PO38 1</a:t>
            </a:r>
          </a:p>
          <a:p>
            <a:pPr algn="ctr"/>
            <a:r>
              <a:rPr lang="en-GB" dirty="0" smtClean="0"/>
              <a:t>(319 postcodes, 260 active)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37110" y="1142984"/>
            <a:ext cx="27495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Sector: PO38 1</a:t>
            </a:r>
          </a:p>
          <a:p>
            <a:pPr algn="ctr"/>
            <a:r>
              <a:rPr lang="en-GB" dirty="0" smtClean="0"/>
              <a:t>(319 postcodes, 260 active)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Postcodes - Surveys Returned - 4 </a:t>
            </a:r>
            <a:r>
              <a:rPr lang="en-GB" sz="280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of 4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84800"/>
            <a:ext cx="6494266" cy="285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3" y="3758400"/>
            <a:ext cx="6494400" cy="287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572396" y="1451606"/>
            <a:ext cx="13197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30 Known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St Lawrence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Postcodes</a:t>
            </a:r>
          </a:p>
          <a:p>
            <a:pPr algn="ctr"/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137 Surveys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4452002"/>
            <a:ext cx="11911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16 Known</a:t>
            </a:r>
          </a:p>
          <a:p>
            <a:pPr algn="ctr"/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Bonchurch</a:t>
            </a:r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Postcodes</a:t>
            </a:r>
          </a:p>
          <a:p>
            <a:pPr algn="ctr"/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97 Surveys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4071942"/>
            <a:ext cx="27495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Sector: PO38 1</a:t>
            </a:r>
          </a:p>
          <a:p>
            <a:pPr algn="ctr"/>
            <a:r>
              <a:rPr lang="en-GB" dirty="0" smtClean="0"/>
              <a:t>(319 postcodes, 260 active)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00562" y="1071546"/>
            <a:ext cx="27495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Sector: PO38 1</a:t>
            </a:r>
          </a:p>
          <a:p>
            <a:pPr algn="ctr"/>
            <a:r>
              <a:rPr lang="en-GB" dirty="0" smtClean="0"/>
              <a:t>(319 postcodes, 260 active)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Priority Data Flavours – Advanced</a:t>
            </a: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ambria" pitchFamily="18" charset="0"/>
              </a:rPr>
              <a:t>Discussion </a:t>
            </a:r>
            <a:r>
              <a:rPr lang="en-GB" smtClean="0">
                <a:solidFill>
                  <a:srgbClr val="FF0000"/>
                </a:solidFill>
                <a:latin typeface="Cambria" pitchFamily="18" charset="0"/>
              </a:rPr>
              <a:t>Only.</a:t>
            </a:r>
            <a:endParaRPr lang="en-GB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Priority Data Flavours - Advanced - 1 of 3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653" y="1428736"/>
            <a:ext cx="8888503" cy="399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Priority Data Flavours - Advanced - 2 of 3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429200"/>
            <a:ext cx="8858311" cy="398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Priority Data Flavours - Advanced - 3 of 3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28736"/>
            <a:ext cx="8856693" cy="387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Survey Investigation – The End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Basic Demographics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Sampled Ventnor Community</a:t>
            </a:r>
            <a:endParaRPr lang="en-GB" sz="32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309568" cy="342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Demographic Points of Interest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Basic Demographics - 1 of 1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16" y="2272437"/>
            <a:ext cx="2143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9954CC"/>
                </a:solidFill>
              </a:rPr>
              <a:t>Across Ventnor</a:t>
            </a:r>
          </a:p>
          <a:p>
            <a:pPr algn="ctr"/>
            <a:endParaRPr lang="en-GB" dirty="0" smtClean="0">
              <a:solidFill>
                <a:srgbClr val="9954CC"/>
              </a:solidFill>
            </a:endParaRPr>
          </a:p>
          <a:p>
            <a:pPr algn="ctr"/>
            <a:r>
              <a:rPr lang="en-GB" dirty="0" smtClean="0">
                <a:solidFill>
                  <a:srgbClr val="9954CC"/>
                </a:solidFill>
              </a:rPr>
              <a:t>Upper Ventnor</a:t>
            </a:r>
          </a:p>
          <a:p>
            <a:pPr algn="ctr"/>
            <a:endParaRPr lang="en-GB" dirty="0" smtClean="0">
              <a:solidFill>
                <a:srgbClr val="9954CC"/>
              </a:solidFill>
            </a:endParaRPr>
          </a:p>
          <a:p>
            <a:pPr algn="ctr"/>
            <a:r>
              <a:rPr lang="en-GB" dirty="0" smtClean="0">
                <a:solidFill>
                  <a:srgbClr val="9954CC"/>
                </a:solidFill>
              </a:rPr>
              <a:t>Ventnor Town</a:t>
            </a:r>
          </a:p>
          <a:p>
            <a:pPr algn="ctr"/>
            <a:endParaRPr lang="en-GB" dirty="0" smtClean="0">
              <a:solidFill>
                <a:srgbClr val="9954CC"/>
              </a:solidFill>
            </a:endParaRPr>
          </a:p>
          <a:p>
            <a:pPr algn="ctr"/>
            <a:r>
              <a:rPr lang="en-GB" dirty="0" smtClean="0">
                <a:solidFill>
                  <a:srgbClr val="9954CC"/>
                </a:solidFill>
              </a:rPr>
              <a:t>St Lawrence</a:t>
            </a:r>
          </a:p>
          <a:p>
            <a:pPr algn="ctr"/>
            <a:endParaRPr lang="en-GB" dirty="0" smtClean="0">
              <a:solidFill>
                <a:srgbClr val="9954CC"/>
              </a:solidFill>
            </a:endParaRPr>
          </a:p>
          <a:p>
            <a:pPr algn="ctr"/>
            <a:r>
              <a:rPr lang="en-GB" dirty="0" err="1" smtClean="0">
                <a:solidFill>
                  <a:srgbClr val="9954CC"/>
                </a:solidFill>
              </a:rPr>
              <a:t>Bonchurch</a:t>
            </a:r>
            <a:endParaRPr lang="en-GB" dirty="0">
              <a:solidFill>
                <a:srgbClr val="9954CC"/>
              </a:solidFill>
            </a:endParaRPr>
          </a:p>
        </p:txBody>
      </p:sp>
      <p:pic>
        <p:nvPicPr>
          <p:cNvPr id="51201" name="Picture 1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28" y="999676"/>
            <a:ext cx="65808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00" y="3614756"/>
            <a:ext cx="6572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Priorities to Projects Matching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Priorities to Projects Matching - 1 of 3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857232"/>
            <a:ext cx="149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9954CC"/>
                </a:solidFill>
              </a:rPr>
              <a:t>Priorities</a:t>
            </a:r>
            <a:endParaRPr lang="en-GB" sz="2800" dirty="0">
              <a:solidFill>
                <a:srgbClr val="9954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857232"/>
            <a:ext cx="135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9954CC"/>
                </a:solidFill>
              </a:rPr>
              <a:t>Projects</a:t>
            </a:r>
            <a:endParaRPr lang="en-GB" sz="2800" dirty="0">
              <a:solidFill>
                <a:srgbClr val="9954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5240363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9954CC"/>
                </a:solidFill>
              </a:rPr>
              <a:t>Community Survey Responses for Each Area of Interest in Percentage terms</a:t>
            </a:r>
            <a:endParaRPr lang="en-GB" sz="2800" dirty="0">
              <a:solidFill>
                <a:srgbClr val="9954CC"/>
              </a:solidFill>
            </a:endParaRPr>
          </a:p>
        </p:txBody>
      </p:sp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996" y="1571612"/>
            <a:ext cx="4278046" cy="3429024"/>
          </a:xfrm>
          <a:prstGeom prst="rect">
            <a:avLst/>
          </a:prstGeom>
          <a:noFill/>
          <a:ln w="127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4157917" cy="3429024"/>
          </a:xfrm>
          <a:prstGeom prst="rect">
            <a:avLst/>
          </a:prstGeom>
          <a:noFill/>
          <a:ln w="127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-32" y="6581001"/>
            <a:ext cx="5429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3399"/>
                </a:solidFill>
              </a:rPr>
              <a:t>Note: The above charts are not Pie Charts, i.e. Distributed over 100%</a:t>
            </a:r>
            <a:endParaRPr lang="en-GB" sz="1200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Priorities to Projects Matching - 2 of 3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140" y="1857364"/>
            <a:ext cx="5875000" cy="3360000"/>
          </a:xfrm>
          <a:prstGeom prst="rect">
            <a:avLst/>
          </a:prstGeom>
          <a:noFill/>
          <a:ln w="127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" name="Picture 4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1600" y="1500174"/>
            <a:ext cx="2098800" cy="4042800"/>
          </a:xfrm>
          <a:prstGeom prst="rect">
            <a:avLst/>
          </a:prstGeom>
          <a:noFill/>
          <a:ln w="127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4329</TotalTime>
  <Words>1073</Words>
  <Application>Microsoft Office PowerPoint</Application>
  <PresentationFormat>On-screen Show (4:3)</PresentationFormat>
  <Paragraphs>413</Paragraphs>
  <Slides>29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Our Place Ventnor Survey</vt:lpstr>
      <vt:lpstr>Sampled Ventnor Community</vt:lpstr>
      <vt:lpstr>Our Place Ventnor Survey</vt:lpstr>
      <vt:lpstr>Basic Demographics - 1 of 1</vt:lpstr>
      <vt:lpstr>Our Place Ventnor Survey</vt:lpstr>
      <vt:lpstr>Priorities to Projects Matching - 1 of 3</vt:lpstr>
      <vt:lpstr>Priorities to Projects Matching - 2 of 3</vt:lpstr>
      <vt:lpstr>Priorities to Projects Matching - 3 of 3</vt:lpstr>
      <vt:lpstr>Our Place Ventnor Survey</vt:lpstr>
      <vt:lpstr>Priority Data  Essence Across Ventnor - 1 of 7</vt:lpstr>
      <vt:lpstr>Priority Data Essence Across Ventnor - 2 of 7</vt:lpstr>
      <vt:lpstr>Priority Data Flavour Across Ventnor - 3 of 7</vt:lpstr>
      <vt:lpstr>Priority Data Flavour Across Ventnor - 4 of 7</vt:lpstr>
      <vt:lpstr>Priority Data Flavours Across Ventnor - 5 of 7</vt:lpstr>
      <vt:lpstr>Priority Data Flavour Across Ventnor - 5 of 7</vt:lpstr>
      <vt:lpstr>Priority Data Flavours Across Ventnor - 6 of 7</vt:lpstr>
      <vt:lpstr>Priority Data Flavours Across Ventnor - 7 of 7</vt:lpstr>
      <vt:lpstr>Our Place Ventnor Survey</vt:lpstr>
      <vt:lpstr>Postcode Areas of Ventnor - 1 of 4</vt:lpstr>
      <vt:lpstr>Span of Postcode Area PO38 - 2 of 4</vt:lpstr>
      <vt:lpstr>Postcodes - Surveys Returned - 3 of 4</vt:lpstr>
      <vt:lpstr>Postcodes - Surveys Returned - 4 of 4</vt:lpstr>
      <vt:lpstr>Our Place Ventnor Survey</vt:lpstr>
      <vt:lpstr>Priority Data Flavours - Advanced - 1 of 3</vt:lpstr>
      <vt:lpstr>Priority Data Flavours - Advanced - 2 of 3</vt:lpstr>
      <vt:lpstr>Priority Data Flavours - Advanced - 3 of 3</vt:lpstr>
      <vt:lpstr>Our Place Ventnor Survey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user1</cp:lastModifiedBy>
  <cp:revision>389</cp:revision>
  <dcterms:created xsi:type="dcterms:W3CDTF">2015-07-21T11:23:39Z</dcterms:created>
  <dcterms:modified xsi:type="dcterms:W3CDTF">2016-01-21T20:14:53Z</dcterms:modified>
</cp:coreProperties>
</file>