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2" r:id="rId2"/>
    <p:sldId id="322" r:id="rId3"/>
    <p:sldId id="281" r:id="rId4"/>
    <p:sldId id="282" r:id="rId5"/>
    <p:sldId id="267" r:id="rId6"/>
    <p:sldId id="317" r:id="rId7"/>
    <p:sldId id="296" r:id="rId8"/>
    <p:sldId id="299" r:id="rId9"/>
    <p:sldId id="302" r:id="rId10"/>
    <p:sldId id="305" r:id="rId11"/>
    <p:sldId id="308" r:id="rId12"/>
    <p:sldId id="309" r:id="rId13"/>
    <p:sldId id="310" r:id="rId14"/>
    <p:sldId id="294" r:id="rId15"/>
    <p:sldId id="318" r:id="rId16"/>
    <p:sldId id="319" r:id="rId17"/>
    <p:sldId id="320" r:id="rId18"/>
    <p:sldId id="321" r:id="rId19"/>
    <p:sldId id="266" r:id="rId20"/>
    <p:sldId id="297" r:id="rId21"/>
    <p:sldId id="300" r:id="rId22"/>
    <p:sldId id="314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FF5050"/>
    <a:srgbClr val="9954CC"/>
    <a:srgbClr val="D6A300"/>
    <a:srgbClr val="DEA900"/>
    <a:srgbClr val="009AD0"/>
    <a:srgbClr val="008A3E"/>
    <a:srgbClr val="F6F5EE"/>
    <a:srgbClr val="F1F1E7"/>
    <a:srgbClr val="F6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360" autoAdjust="0"/>
  </p:normalViewPr>
  <p:slideViewPr>
    <p:cSldViewPr>
      <p:cViewPr>
        <p:scale>
          <a:sx n="100" d="100"/>
          <a:sy n="100" d="100"/>
        </p:scale>
        <p:origin x="-195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81089-435F-46C2-A5FC-F56AA0748794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BF2E1-D9EC-466A-A8B3-F3B4A2A9BC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1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http://www.jkp-ads.com/download.asp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arkspaceconsulting.co.uk/wp-content/uploads/2014/09/ventn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857892"/>
            <a:ext cx="825012" cy="8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142" y="357166"/>
            <a:ext cx="8160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2015 Our Place Survey Results for Ventnor</a:t>
            </a:r>
            <a:endParaRPr lang="en-GB" sz="32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9" name="Picture 5" descr="http://www.isleofwight.co.uk/content/locations/images/large/4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42" y="1300776"/>
            <a:ext cx="6834182" cy="42713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970" y="5929330"/>
            <a:ext cx="380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Survey Section C: Projects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Projects - St Lawrence &amp; </a:t>
            </a:r>
            <a:r>
              <a:rPr lang="en-GB" sz="28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Bonchurch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572396" y="107154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Upper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250030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Town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4143380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 Lawrence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5643578"/>
            <a:ext cx="119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Bonchurch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071546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77 to 98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57174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56 to 97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00050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64 to 133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5500702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61 to 92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Projects - Importance Comparisons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" name="Picture 5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000" y="644400"/>
            <a:ext cx="52164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572396" y="107154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Upper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250030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Town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4143380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 Lawrence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5643578"/>
            <a:ext cx="119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Bonchurch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071546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16 to 27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571744"/>
            <a:ext cx="1189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11 to 22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00050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8 to 31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5500702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11 to 22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Projects - Your Involvement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8195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000" y="644400"/>
            <a:ext cx="52164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Projects Across Ventnor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6794" y="857232"/>
            <a:ext cx="981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Your Views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0779" y="6215082"/>
            <a:ext cx="937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About You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90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Projects - Importance Across Ventnor - 1 of 2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99" y="785794"/>
            <a:ext cx="4559573" cy="3715208"/>
          </a:xfrm>
          <a:prstGeom prst="rect">
            <a:avLst/>
          </a:prstGeom>
          <a:noFill/>
          <a:ln w="127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149909"/>
            <a:ext cx="4648627" cy="2493801"/>
          </a:xfrm>
          <a:prstGeom prst="rect">
            <a:avLst/>
          </a:prstGeom>
          <a:noFill/>
          <a:ln w="127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643438" y="4429132"/>
            <a:ext cx="1572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bg2">
                    <a:lumMod val="50000"/>
                  </a:schemeClr>
                </a:solidFill>
              </a:rPr>
              <a:t>RT: 257  NR: 177  WD: 58</a:t>
            </a:r>
            <a:endParaRPr lang="en-GB" sz="105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5143512"/>
            <a:ext cx="1810735" cy="16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44401"/>
            <a:ext cx="3286148" cy="196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649600"/>
            <a:ext cx="3286148" cy="196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655804"/>
            <a:ext cx="3286148" cy="1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Projects - Involvement Across Ventnor - 2 of 2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617" y="1856932"/>
            <a:ext cx="4559573" cy="3715208"/>
          </a:xfrm>
          <a:prstGeom prst="rect">
            <a:avLst/>
          </a:prstGeom>
          <a:noFill/>
          <a:ln w="127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44401"/>
            <a:ext cx="3286148" cy="196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649600"/>
            <a:ext cx="3286148" cy="196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655804"/>
            <a:ext cx="3286148" cy="1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Projects - Involvement Across Ventnor - 2 of 2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617" y="1856932"/>
            <a:ext cx="4559573" cy="3715208"/>
          </a:xfrm>
          <a:prstGeom prst="rect">
            <a:avLst/>
          </a:prstGeom>
          <a:noFill/>
          <a:ln w="127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Projects – Our Place Across Ventnor - 3 of 4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200" y="714356"/>
            <a:ext cx="86692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Matching Priorities to Our Place Projects - 4 of 4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856800"/>
            <a:ext cx="4789251" cy="2738989"/>
          </a:xfrm>
          <a:prstGeom prst="rect">
            <a:avLst/>
          </a:prstGeom>
          <a:noFill/>
          <a:ln w="127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912" y="2643182"/>
            <a:ext cx="3521043" cy="3959224"/>
          </a:xfrm>
          <a:prstGeom prst="rect">
            <a:avLst/>
          </a:prstGeom>
          <a:noFill/>
          <a:ln w="127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16000"/>
            <a:ext cx="144661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71538" y="1357298"/>
            <a:ext cx="64294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Chart 1</a:t>
            </a:r>
            <a:endParaRPr lang="en-GB" sz="1100" b="1" dirty="0"/>
          </a:p>
        </p:txBody>
      </p:sp>
      <p:cxnSp>
        <p:nvCxnSpPr>
          <p:cNvPr id="11" name="Elbow Connector 10"/>
          <p:cNvCxnSpPr/>
          <p:nvPr/>
        </p:nvCxnSpPr>
        <p:spPr>
          <a:xfrm rot="16200000" flipV="1">
            <a:off x="1035025" y="4179893"/>
            <a:ext cx="1287472" cy="500066"/>
          </a:xfrm>
          <a:prstGeom prst="bentConnector3">
            <a:avLst>
              <a:gd name="adj1" fmla="val 432"/>
            </a:avLst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5214942" y="1285860"/>
            <a:ext cx="2000264" cy="1214446"/>
          </a:xfrm>
          <a:prstGeom prst="bentConnector3">
            <a:avLst>
              <a:gd name="adj1" fmla="val 100000"/>
            </a:avLst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43372" y="1357298"/>
            <a:ext cx="64294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Chart 2</a:t>
            </a:r>
            <a:endParaRPr lang="en-GB" sz="1100" b="1" dirty="0"/>
          </a:p>
        </p:txBody>
      </p:sp>
      <p:cxnSp>
        <p:nvCxnSpPr>
          <p:cNvPr id="37" name="Elbow Connector 36"/>
          <p:cNvCxnSpPr/>
          <p:nvPr/>
        </p:nvCxnSpPr>
        <p:spPr>
          <a:xfrm rot="5400000" flipH="1" flipV="1">
            <a:off x="3250397" y="4107661"/>
            <a:ext cx="1357322" cy="571504"/>
          </a:xfrm>
          <a:prstGeom prst="bentConnector3">
            <a:avLst>
              <a:gd name="adj1" fmla="val 176"/>
            </a:avLst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C – Detailed Projects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en-GB" smtClean="0">
                <a:solidFill>
                  <a:srgbClr val="FF0000"/>
                </a:solidFill>
                <a:latin typeface="Cambria" pitchFamily="18" charset="0"/>
              </a:rPr>
              <a:t>Discussion Only.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214422"/>
            <a:ext cx="350046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Priorities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Facilities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Opportunities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Engagement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Projects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Investigation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____________________</a:t>
            </a:r>
          </a:p>
          <a:p>
            <a:endParaRPr lang="en-GB" sz="16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Comments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Postcodes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Presentations Available:  Detailed Results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1731711"/>
            <a:ext cx="293663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2015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Our Place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Survey Results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For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Ventnor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Projects – Upper Ventnor &amp; Town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1266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Projects – St Lawrence &amp; </a:t>
            </a:r>
            <a:r>
              <a:rPr lang="en-GB" sz="28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Bonchurch</a:t>
            </a:r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2290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Projects – Across Ventnor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42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C – The End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Basic Demographics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Sampled Ventnor Community</a:t>
            </a:r>
            <a:endParaRPr lang="en-GB" sz="32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309568" cy="342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C – Summary Projects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6203992"/>
            <a:ext cx="82296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Please note: Trend lines shown on some charts are for visual enhancement only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Projects From 434 Survey Responses – 12.4%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3372" y="4071942"/>
            <a:ext cx="4857752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b="1" dirty="0" smtClean="0">
                <a:solidFill>
                  <a:srgbClr val="008A3E"/>
                </a:solidFill>
              </a:rPr>
              <a:t>Beach	96%     Maintain</a:t>
            </a:r>
            <a:r>
              <a:rPr lang="en-GB" sz="1100" b="1" kern="0" dirty="0" smtClean="0">
                <a:solidFill>
                  <a:srgbClr val="008A3E"/>
                </a:solidFill>
              </a:rPr>
              <a:t> local beaches to the highest  standards.</a:t>
            </a:r>
          </a:p>
          <a:p>
            <a:pPr lvl="0">
              <a:defRPr/>
            </a:pPr>
            <a:r>
              <a:rPr lang="en-GB" sz="1100" b="1" dirty="0" smtClean="0">
                <a:solidFill>
                  <a:srgbClr val="008A3E"/>
                </a:solidFill>
              </a:rPr>
              <a:t>Outdoors	94%     Maintain local green spaces to high standards.</a:t>
            </a:r>
          </a:p>
          <a:p>
            <a:pPr lvl="0"/>
            <a:r>
              <a:rPr lang="en-GB" sz="1100" b="1" dirty="0" smtClean="0">
                <a:solidFill>
                  <a:srgbClr val="009AD0"/>
                </a:solidFill>
              </a:rPr>
              <a:t>Health	93%     Provision of health and social care services.</a:t>
            </a:r>
          </a:p>
          <a:p>
            <a:pPr lvl="0"/>
            <a:r>
              <a:rPr lang="en-GB" sz="1100" b="1" dirty="0" smtClean="0">
                <a:solidFill>
                  <a:srgbClr val="009AD0"/>
                </a:solidFill>
              </a:rPr>
              <a:t>Elderly	93%     Develop support networks for older people.</a:t>
            </a:r>
          </a:p>
          <a:p>
            <a:r>
              <a:rPr lang="en-GB" sz="1100" b="1" dirty="0" smtClean="0">
                <a:solidFill>
                  <a:srgbClr val="D6A300"/>
                </a:solidFill>
              </a:rPr>
              <a:t>Young	89%     More opportunities for Ventnor's young people.</a:t>
            </a:r>
          </a:p>
          <a:p>
            <a:r>
              <a:rPr lang="en-GB" sz="1100" b="1" dirty="0" smtClean="0">
                <a:solidFill>
                  <a:srgbClr val="9954CC"/>
                </a:solidFill>
              </a:rPr>
              <a:t>Business	82%     Opportunities and support for new and local business.</a:t>
            </a:r>
          </a:p>
          <a:p>
            <a:r>
              <a:rPr lang="en-GB" sz="1100" b="1" dirty="0" smtClean="0">
                <a:solidFill>
                  <a:srgbClr val="9954CC"/>
                </a:solidFill>
              </a:rPr>
              <a:t>Housing	80%     Affordable and decent housing for local people.</a:t>
            </a:r>
          </a:p>
          <a:p>
            <a:pPr lvl="0"/>
            <a:r>
              <a:rPr lang="en-GB" sz="1100" b="1" dirty="0" smtClean="0">
                <a:solidFill>
                  <a:srgbClr val="9954CC"/>
                </a:solidFill>
              </a:rPr>
              <a:t>Transport	77%     Better and cheaper transport to-and-from Ventnor.</a:t>
            </a:r>
          </a:p>
          <a:p>
            <a:pPr lvl="0"/>
            <a:r>
              <a:rPr lang="en-GB" sz="1100" b="1" dirty="0" smtClean="0">
                <a:solidFill>
                  <a:srgbClr val="9954CC"/>
                </a:solidFill>
              </a:rPr>
              <a:t>Parking	77%     Manage and operate a selection of local car parks.</a:t>
            </a:r>
          </a:p>
          <a:p>
            <a:pPr lvl="0"/>
            <a:r>
              <a:rPr lang="en-GB" sz="1100" b="1" dirty="0" smtClean="0">
                <a:solidFill>
                  <a:srgbClr val="9954CC"/>
                </a:solidFill>
              </a:rPr>
              <a:t>Jobs	75%     Improve local job access and employer training provision.</a:t>
            </a:r>
          </a:p>
          <a:p>
            <a:pPr lvl="0"/>
            <a:r>
              <a:rPr lang="en-GB" sz="1100" b="1" dirty="0" smtClean="0">
                <a:solidFill>
                  <a:srgbClr val="FF7575"/>
                </a:solidFill>
              </a:rPr>
              <a:t>Space	59%     Foster a community space in Upper Ventnor.</a:t>
            </a:r>
            <a:endParaRPr lang="en-GB" sz="1100" dirty="0">
              <a:solidFill>
                <a:srgbClr val="FF757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00" y="821811"/>
            <a:ext cx="2868537" cy="2249878"/>
          </a:xfrm>
          <a:prstGeom prst="rect">
            <a:avLst/>
          </a:prstGeom>
          <a:noFill/>
          <a:ln w="127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5397" y="821810"/>
            <a:ext cx="2869200" cy="2250000"/>
          </a:xfrm>
          <a:prstGeom prst="rect">
            <a:avLst/>
          </a:prstGeom>
          <a:noFill/>
          <a:ln w="127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5199" y="820302"/>
            <a:ext cx="2869200" cy="2250000"/>
          </a:xfrm>
          <a:prstGeom prst="rect">
            <a:avLst/>
          </a:prstGeom>
          <a:noFill/>
          <a:ln w="127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00" y="3443534"/>
            <a:ext cx="3670110" cy="3128738"/>
          </a:xfrm>
          <a:prstGeom prst="rect">
            <a:avLst/>
          </a:prstGeom>
          <a:noFill/>
          <a:ln w="127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Projects - Upper Ventnor &amp; Ventnor Town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" y="3819599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Projects - St Lawrence &amp; </a:t>
            </a:r>
            <a:r>
              <a:rPr lang="en-GB" sz="28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Bonchurch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Projects - Upper Ventnor &amp; Ventnor Town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1" y="3819600"/>
            <a:ext cx="7988431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286</Words>
  <Application>Microsoft Office PowerPoint</Application>
  <PresentationFormat>On-screen Show (4:3)</PresentationFormat>
  <Paragraphs>169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Our Place Ventnor Survey</vt:lpstr>
      <vt:lpstr>Sampled Ventnor Community</vt:lpstr>
      <vt:lpstr>Our Place Ventnor Survey</vt:lpstr>
      <vt:lpstr>Projects From 434 Survey Responses – 12.4%</vt:lpstr>
      <vt:lpstr>Projects - Upper Ventnor &amp; Ventnor Town</vt:lpstr>
      <vt:lpstr>Projects - St Lawrence &amp; Bonchurch</vt:lpstr>
      <vt:lpstr>Projects - Upper Ventnor &amp; Ventnor Town</vt:lpstr>
      <vt:lpstr>Projects - St Lawrence &amp; Bonchurch</vt:lpstr>
      <vt:lpstr>Projects - Importance Comparisons</vt:lpstr>
      <vt:lpstr>Projects - Your Involvement</vt:lpstr>
      <vt:lpstr>Projects Across Ventnor</vt:lpstr>
      <vt:lpstr>Projects - Importance Across Ventnor - 1 of 2</vt:lpstr>
      <vt:lpstr>Projects - Involvement Across Ventnor - 2 of 2</vt:lpstr>
      <vt:lpstr>Projects - Involvement Across Ventnor - 2 of 2</vt:lpstr>
      <vt:lpstr>Projects – Our Place Across Ventnor - 3 of 4</vt:lpstr>
      <vt:lpstr>Matching Priorities to Our Place Projects - 4 of 4</vt:lpstr>
      <vt:lpstr>Our Place Ventnor Survey</vt:lpstr>
      <vt:lpstr>Detailed Projects – Upper Ventnor &amp; Town </vt:lpstr>
      <vt:lpstr>Detailed Projects – St Lawrence &amp; Bonchurch </vt:lpstr>
      <vt:lpstr>Detailed Projects – Across Ventnor </vt:lpstr>
      <vt:lpstr>Our Place Ventnor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user1</cp:lastModifiedBy>
  <cp:revision>270</cp:revision>
  <dcterms:created xsi:type="dcterms:W3CDTF">2015-07-21T11:23:39Z</dcterms:created>
  <dcterms:modified xsi:type="dcterms:W3CDTF">2016-01-21T20:14:01Z</dcterms:modified>
</cp:coreProperties>
</file>